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5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771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5A55F-6587-4A03-8EA6-11D4CA293F8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67077-3A03-4A08-9AD3-692841C5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1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a Direct Feed Forward Neural Network(DFF), Convolutional Neural </a:t>
            </a:r>
            <a:r>
              <a:rPr lang="en-US" dirty="0" err="1"/>
              <a:t>Neural</a:t>
            </a:r>
            <a:r>
              <a:rPr lang="en-US" dirty="0"/>
              <a:t> Network (CNN), Graphical Convolutional Neural Network (GCN), and a Relational Graphical Convolutional Networks (RGCN)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67077-3A03-4A08-9AD3-692841C562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2E12-AF38-AD3F-47DD-CA409B4C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9200D-33CB-6B98-2C2E-5BBD2083E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7F655-640F-6D51-B3F5-D1050C6B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4FE9E-F37F-7594-45EC-98E9DD17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F8B03-B721-3081-21EB-150AC921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2C9B-881A-C8A8-975D-28EC278A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2EF9E-9BB0-2632-2E24-68C74718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5761-137F-4B56-AD8F-F45C2353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C647-319C-11F8-85D4-DB5EB5B9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F8D4C-FC70-357F-806A-91B209BE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6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9C7DA-9943-A982-D241-39296F3ED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AF4C7-793E-8931-BEE5-70A0145B1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C0C61-F721-AA6E-EB39-355B938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EBF3-11E1-99C5-A22C-AC87D27D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7233-C513-0B64-D675-FFB7A1F4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FBAD-5B8F-6940-C990-C0FA300B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3E4E-AFA7-2C30-0008-21D5F827C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EA058-B29F-4CC1-250B-9B7CF406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4F98-5628-6349-C006-285B32E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BA33E-95E2-743A-E752-BF1D14D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8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955F-55CB-7C72-E960-256FF6E4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6317-AABC-D590-E99D-543DF11C3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1F64-6E35-1918-11D3-F94BF327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1535F-BCF8-C929-8BFF-2E389F5C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D153A-DD6D-2E13-D269-58092E3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4E7-E0E5-7F5D-0438-469A5520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EB23-FC37-E2BA-E9C0-9325D8E4C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65C48-1257-9D68-7A6A-C9768005B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4C536-E5C9-4348-FB25-580CFE94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F8008-A36B-0351-11B8-00EE1924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60271-301F-13C1-D331-51BB35F3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2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4376-5917-1B97-8067-35951CB3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6F177-B2B2-9E35-7152-20AB4C8E2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7CD42-448F-FDC4-3F04-32DA58599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F0A7A-EB6C-6D5D-5F0C-04421F7CA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49EC9-E731-9C99-1928-1191B4623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E1523-863D-A97C-E2DC-9148A0C3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CD012-D878-3F20-1B19-03854D62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BB62E-6C6C-3F1D-D2AF-14711D32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2280-9E8C-CBFE-FEB4-99FF37B7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1AE4D-8FAF-2E84-2108-991AC467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8886-E7F8-B831-F048-CB129267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C5DC-C849-F3A3-8B58-B8456106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6767B-594C-44CB-CE17-950966D5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C8F84-BE48-28C2-DF2A-632C845F1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2F8A-DBA4-A9FF-FA73-D130FA38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BCD3-AD51-0697-DDB7-FB1E93E3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49D1-AC8C-9DE0-7B4A-988A500E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667BF-5412-11FF-C04A-F17D47A6E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DBBF8-FD99-EC9D-75FE-5386523D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01366-A77E-42B2-F41C-45771700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1D387-3D17-7737-6D69-7D3CCB42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4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1D25-5EDC-6AAA-4D3D-9EB9303E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4A31B-C983-B898-A2A6-DF10899D1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35BEA-D64F-3478-161F-7ED77D90D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E443A-47D1-CE83-9415-DC177D0F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F0D8B-E7B7-9FCD-C449-8055B5FA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710-4771-EA6A-5670-46CB030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6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7E46F-B8EF-6A66-D66E-71BBFC9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9089C-72DE-DBB1-305E-264326DA2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65D2A-AE7C-C125-0A6C-0550D4E7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83A2B-D8B8-4154-BE2A-E1E658D22CA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8C436-54E4-1D80-A99A-0E38A4C30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63D1-8ECA-C751-EDD8-8A8232B5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0B7-7257-497C-B88D-0813ACB6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g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6.jpeg"/><Relationship Id="rId10" Type="http://schemas.openxmlformats.org/officeDocument/2006/relationships/image" Target="../media/image14.png"/><Relationship Id="rId4" Type="http://schemas.openxmlformats.org/officeDocument/2006/relationships/image" Target="../media/image11.gif"/><Relationship Id="rId9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al Setting Images - Free Download on Freepik">
            <a:extLst>
              <a:ext uri="{FF2B5EF4-FFF2-40B4-BE49-F238E27FC236}">
                <a16:creationId xmlns:a16="http://schemas.microsoft.com/office/drawing/2014/main" id="{DB206801-6229-6A13-58D1-F8CCB011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" y="7146939"/>
            <a:ext cx="3124312" cy="20812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D8D11-496B-CC67-FEC7-E4D26691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15" y="-3900659"/>
            <a:ext cx="4289297" cy="2193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DC0AF-39C1-E0B6-7E8F-3FB55506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0" y="7817260"/>
            <a:ext cx="3988401" cy="186504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040607-14FA-25B5-13F1-05C6BE29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07" y="7917568"/>
            <a:ext cx="3071782" cy="30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990A3F-5EC9-8A34-A1BF-1EB76BA1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14" y="8187544"/>
            <a:ext cx="29241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he aerodynamic characteristics and its estimation method of finned missile  experiencing spin-deformation coupling motion - ScienceDirect">
            <a:extLst>
              <a:ext uri="{FF2B5EF4-FFF2-40B4-BE49-F238E27FC236}">
                <a16:creationId xmlns:a16="http://schemas.microsoft.com/office/drawing/2014/main" id="{BE401AD5-46C8-CFDF-36B2-22A2F975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65"/>
            <a:ext cx="2679494" cy="129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Machine Learning - Analysis Group">
            <a:extLst>
              <a:ext uri="{FF2B5EF4-FFF2-40B4-BE49-F238E27FC236}">
                <a16:creationId xmlns:a16="http://schemas.microsoft.com/office/drawing/2014/main" id="{34DC53FE-AF1B-07DA-26B0-6E84337B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13" y="6394839"/>
            <a:ext cx="6833012" cy="271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Develop Physics-Informed Machine Learning Models with Graph Neural Networks  | NVIDIA Technical Blog">
            <a:extLst>
              <a:ext uri="{FF2B5EF4-FFF2-40B4-BE49-F238E27FC236}">
                <a16:creationId xmlns:a16="http://schemas.microsoft.com/office/drawing/2014/main" id="{ED230F5E-7222-98BE-55C8-25E7CD97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25" y="4577222"/>
            <a:ext cx="3962679" cy="22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3391E-A184-509A-A530-435368B86393}"/>
              </a:ext>
            </a:extLst>
          </p:cNvPr>
          <p:cNvSpPr txBox="1"/>
          <p:nvPr/>
        </p:nvSpPr>
        <p:spPr>
          <a:xfrm>
            <a:off x="10178333" y="2795686"/>
            <a:ext cx="2196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10x</a:t>
            </a:r>
          </a:p>
          <a:p>
            <a:r>
              <a:rPr lang="en-US" sz="1200" dirty="0"/>
              <a:t>Simulation speed and highest feasible yield, accuracy to the results or classifications</a:t>
            </a:r>
          </a:p>
        </p:txBody>
      </p:sp>
      <p:pic>
        <p:nvPicPr>
          <p:cNvPr id="1040" name="Picture 16" descr="How to deal with missing data - DEV Community">
            <a:extLst>
              <a:ext uri="{FF2B5EF4-FFF2-40B4-BE49-F238E27FC236}">
                <a16:creationId xmlns:a16="http://schemas.microsoft.com/office/drawing/2014/main" id="{9DB8EA36-E6DF-0BD7-8074-4EDB3E6F3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5" y="4075685"/>
            <a:ext cx="1978023" cy="111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do you handle missing, incomplete, or inconsistent data?">
            <a:extLst>
              <a:ext uri="{FF2B5EF4-FFF2-40B4-BE49-F238E27FC236}">
                <a16:creationId xmlns:a16="http://schemas.microsoft.com/office/drawing/2014/main" id="{97825172-82F3-83D1-D7C6-80833D1B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9" y="10136457"/>
            <a:ext cx="1828818" cy="102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onvolution Neural Network - CNN Illustrated With 1-D ECG signal">
            <a:extLst>
              <a:ext uri="{FF2B5EF4-FFF2-40B4-BE49-F238E27FC236}">
                <a16:creationId xmlns:a16="http://schemas.microsoft.com/office/drawing/2014/main" id="{10B67BC9-C3FE-32B9-C123-7ACEC5025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44" y="102192"/>
            <a:ext cx="4097336" cy="24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uilding and training a Convolutional Neural Network (CNN) from scratch |  by Dr. Surjit | Artificial Intelligence in Plain English">
            <a:extLst>
              <a:ext uri="{FF2B5EF4-FFF2-40B4-BE49-F238E27FC236}">
                <a16:creationId xmlns:a16="http://schemas.microsoft.com/office/drawing/2014/main" id="{A7D73831-F09D-77A0-66AC-49929323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0" y="329000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ta Augmentation Increases Accuracy of your model — But how ? | by Sourav  Kumar | Secure and Private AI Writing Challenge | Medium">
            <a:extLst>
              <a:ext uri="{FF2B5EF4-FFF2-40B4-BE49-F238E27FC236}">
                <a16:creationId xmlns:a16="http://schemas.microsoft.com/office/drawing/2014/main" id="{2414CE2C-AEC7-D45B-3C29-40648D85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7" y="437812"/>
            <a:ext cx="809625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CN Explained | Papers With Code">
            <a:extLst>
              <a:ext uri="{FF2B5EF4-FFF2-40B4-BE49-F238E27FC236}">
                <a16:creationId xmlns:a16="http://schemas.microsoft.com/office/drawing/2014/main" id="{5DC03062-5D0C-AEF6-FC32-4C4BCAE8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666750"/>
            <a:ext cx="1003935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lational graph convolutional networks: a closer look [PeerJ]">
            <a:extLst>
              <a:ext uri="{FF2B5EF4-FFF2-40B4-BE49-F238E27FC236}">
                <a16:creationId xmlns:a16="http://schemas.microsoft.com/office/drawing/2014/main" id="{31EF2841-FD71-8102-66CD-84F453CD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47" y="4668984"/>
            <a:ext cx="12192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3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2B590-0123-D3DF-36CD-F54162F332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06741" y="-1"/>
            <a:ext cx="3115385" cy="6858001"/>
          </a:xfrm>
          <a:prstGeom prst="rect">
            <a:avLst/>
          </a:prstGeom>
          <a:solidFill>
            <a:srgbClr val="FFC305"/>
          </a:solidFill>
          <a:effectLst>
            <a:innerShdw blurRad="63500" dist="1651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B2EE96-7AA9-6BE4-9277-C13A5B0FD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93709" y="2626586"/>
            <a:ext cx="1296365" cy="162045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12C83-0D52-D656-3847-7B7D5C9097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8153" y="-1"/>
            <a:ext cx="4651595" cy="6858001"/>
          </a:xfrm>
          <a:prstGeom prst="rect">
            <a:avLst/>
          </a:prstGeom>
          <a:ln>
            <a:solidFill>
              <a:schemeClr val="accent1"/>
            </a:solidFill>
          </a:ln>
          <a:effectLst>
            <a:innerShdw blurRad="50800" dist="190500" dir="10800000">
              <a:prstClr val="black">
                <a:alpha val="31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Develop Physics-Informed Machine Learning Models with Graph Neural Networks  | NVIDIA Technical Blog">
            <a:extLst>
              <a:ext uri="{FF2B5EF4-FFF2-40B4-BE49-F238E27FC236}">
                <a16:creationId xmlns:a16="http://schemas.microsoft.com/office/drawing/2014/main" id="{D80B60D1-E7D0-A400-09E1-6513B29AE5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34" y="3823940"/>
            <a:ext cx="3962679" cy="22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Convolution Neural Network - CNN Illustrated With 1-D ECG signal">
            <a:extLst>
              <a:ext uri="{FF2B5EF4-FFF2-40B4-BE49-F238E27FC236}">
                <a16:creationId xmlns:a16="http://schemas.microsoft.com/office/drawing/2014/main" id="{282AD2D2-C95C-1918-1B83-5FDAD0EA0B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60" y="885066"/>
            <a:ext cx="3648054" cy="218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6F3FDD-F756-F112-5991-DE131C2450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41" y="1213420"/>
            <a:ext cx="1381384" cy="162045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6C5B3-FDF5-EBE5-16D3-861395CECF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4742" y="4181100"/>
            <a:ext cx="1296365" cy="162045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3B1B6-6E33-EADC-EC57-4A38FBFD68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1291" y="-1"/>
            <a:ext cx="2681077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215900" dir="10800000">
              <a:prstClr val="black">
                <a:alpha val="29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3140BA-2FB7-B175-F0FE-53D3E2D3B5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23710" y="2590188"/>
            <a:ext cx="1024905" cy="162045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5C64F-3AE5-27C0-6735-E9096BDB14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761" y="-1"/>
            <a:ext cx="2352726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The aerodynamic characteristics and its estimation method of finned missile  experiencing spin-deformation coupling motion - ScienceDirect">
            <a:extLst>
              <a:ext uri="{FF2B5EF4-FFF2-40B4-BE49-F238E27FC236}">
                <a16:creationId xmlns:a16="http://schemas.microsoft.com/office/drawing/2014/main" id="{9AF11A03-4969-9A0C-671A-B8AC75535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185" b="7180"/>
          <a:stretch/>
        </p:blipFill>
        <p:spPr bwMode="auto">
          <a:xfrm>
            <a:off x="242323" y="1152992"/>
            <a:ext cx="1944962" cy="17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he aerodynamic characteristics and its estimation method of finned missile  experiencing spin-deformation coupling motion - ScienceDirect">
            <a:extLst>
              <a:ext uri="{FF2B5EF4-FFF2-40B4-BE49-F238E27FC236}">
                <a16:creationId xmlns:a16="http://schemas.microsoft.com/office/drawing/2014/main" id="{A66A9EEE-F3E6-D007-8F84-AB8C300BD0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684" b="10640"/>
          <a:stretch/>
        </p:blipFill>
        <p:spPr bwMode="auto">
          <a:xfrm>
            <a:off x="245020" y="3894371"/>
            <a:ext cx="1940833" cy="18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Data Augmentation Increases Accuracy of your model — But how ? | by Sourav  Kumar | Secure and Private AI Writing Challenge | Medium">
            <a:extLst>
              <a:ext uri="{FF2B5EF4-FFF2-40B4-BE49-F238E27FC236}">
                <a16:creationId xmlns:a16="http://schemas.microsoft.com/office/drawing/2014/main" id="{C1E89BF1-A794-BE79-0858-56125A5497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1"/>
          <a:stretch/>
        </p:blipFill>
        <p:spPr bwMode="auto">
          <a:xfrm>
            <a:off x="2947744" y="811751"/>
            <a:ext cx="1371669" cy="236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B00E69-69B1-076D-CCAA-60DA59669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18137" r="15995" b="2917"/>
          <a:stretch/>
        </p:blipFill>
        <p:spPr>
          <a:xfrm>
            <a:off x="2620971" y="4319048"/>
            <a:ext cx="2008691" cy="13844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C5361C-170E-886C-60EA-688318B70F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16272" y="2828835"/>
            <a:ext cx="1712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8A10F-CC02-162B-A2A5-745EF2B058B9}"/>
              </a:ext>
            </a:extLst>
          </p:cNvPr>
          <p:cNvSpPr txBox="1"/>
          <p:nvPr/>
        </p:nvSpPr>
        <p:spPr>
          <a:xfrm>
            <a:off x="123032" y="78542"/>
            <a:ext cx="206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8C92F-8676-1579-5880-F2CD785E8929}"/>
              </a:ext>
            </a:extLst>
          </p:cNvPr>
          <p:cNvSpPr txBox="1"/>
          <p:nvPr/>
        </p:nvSpPr>
        <p:spPr>
          <a:xfrm>
            <a:off x="2690003" y="78541"/>
            <a:ext cx="1805669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84B3E2-1E3B-5A1B-A7E7-9F728EA266AF}"/>
              </a:ext>
            </a:extLst>
          </p:cNvPr>
          <p:cNvSpPr txBox="1"/>
          <p:nvPr/>
        </p:nvSpPr>
        <p:spPr>
          <a:xfrm>
            <a:off x="5995204" y="78541"/>
            <a:ext cx="1805669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C957CF-FA82-A628-3F5E-0BBFD3CC57AF}"/>
              </a:ext>
            </a:extLst>
          </p:cNvPr>
          <p:cNvSpPr txBox="1"/>
          <p:nvPr/>
        </p:nvSpPr>
        <p:spPr>
          <a:xfrm>
            <a:off x="9857727" y="78541"/>
            <a:ext cx="1805669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8D7414-0C8C-E8A0-7BFD-4617B09741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85998" y="6164471"/>
            <a:ext cx="461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Graphical Convolutional Neural Network (GCN)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571F1-80E3-4915-A744-14E0379BAFC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54159" y="3118927"/>
            <a:ext cx="360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060EEE0F-E75C-EC9F-C82A-096164167A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H="1">
            <a:off x="-839573" y="-741672"/>
            <a:ext cx="12627979" cy="6497259"/>
          </a:xfrm>
          <a:prstGeom prst="rtTriangle">
            <a:avLst/>
          </a:prstGeom>
          <a:solidFill>
            <a:srgbClr val="FFC305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B125C5E1-B7E5-7894-5485-82B2B2C6C5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4849104" y="-2955396"/>
            <a:ext cx="17115088" cy="980228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804F4-94AF-A978-74FA-D7F21C50C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800000">
            <a:off x="-4039644" y="1796892"/>
            <a:ext cx="15496169" cy="29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CFFD63-C723-88D6-8388-D4DB8FEC44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783254">
            <a:off x="-4563936" y="1605811"/>
            <a:ext cx="15496169" cy="185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E5176F6B-0BEB-FC06-1CFA-5C3B30A9A8D4}"/>
              </a:ext>
            </a:extLst>
          </p:cNvPr>
          <p:cNvSpPr/>
          <p:nvPr/>
        </p:nvSpPr>
        <p:spPr>
          <a:xfrm rot="10800000" flipH="1">
            <a:off x="-687173" y="-589272"/>
            <a:ext cx="12627979" cy="6497259"/>
          </a:xfrm>
          <a:prstGeom prst="rtTriangle">
            <a:avLst/>
          </a:prstGeom>
          <a:solidFill>
            <a:srgbClr val="FFC305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9723D980-B6FC-E4FF-0F76-E61E7361363A}"/>
              </a:ext>
            </a:extLst>
          </p:cNvPr>
          <p:cNvSpPr/>
          <p:nvPr/>
        </p:nvSpPr>
        <p:spPr>
          <a:xfrm flipH="1">
            <a:off x="-4696704" y="-2802996"/>
            <a:ext cx="17115088" cy="980228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21C7C2-62BF-1382-6848-F238043DBC20}"/>
              </a:ext>
            </a:extLst>
          </p:cNvPr>
          <p:cNvSpPr/>
          <p:nvPr/>
        </p:nvSpPr>
        <p:spPr>
          <a:xfrm rot="19800000">
            <a:off x="-3887244" y="1949292"/>
            <a:ext cx="15496169" cy="29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895816-CF80-6D11-516F-6AA0769FEEFA}"/>
              </a:ext>
            </a:extLst>
          </p:cNvPr>
          <p:cNvSpPr/>
          <p:nvPr/>
        </p:nvSpPr>
        <p:spPr>
          <a:xfrm rot="19783254">
            <a:off x="-4411536" y="1758211"/>
            <a:ext cx="15496169" cy="185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F36E5577-2914-78F8-3834-B98B09811993}"/>
              </a:ext>
            </a:extLst>
          </p:cNvPr>
          <p:cNvSpPr/>
          <p:nvPr/>
        </p:nvSpPr>
        <p:spPr>
          <a:xfrm rot="10800000" flipH="1">
            <a:off x="-534773" y="-436872"/>
            <a:ext cx="12627979" cy="6497259"/>
          </a:xfrm>
          <a:prstGeom prst="rtTriangle">
            <a:avLst/>
          </a:prstGeom>
          <a:solidFill>
            <a:srgbClr val="FFC305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BBB97BD6-7C0D-9CC8-DA46-3BF74BF5E570}"/>
              </a:ext>
            </a:extLst>
          </p:cNvPr>
          <p:cNvSpPr/>
          <p:nvPr/>
        </p:nvSpPr>
        <p:spPr>
          <a:xfrm flipH="1">
            <a:off x="-4544304" y="-2650596"/>
            <a:ext cx="17115088" cy="980228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362A1E-9481-1B33-80BB-BEC32BCFFECF}"/>
              </a:ext>
            </a:extLst>
          </p:cNvPr>
          <p:cNvSpPr/>
          <p:nvPr/>
        </p:nvSpPr>
        <p:spPr>
          <a:xfrm rot="19800000">
            <a:off x="-3734844" y="2101692"/>
            <a:ext cx="15496169" cy="297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354904-4778-C203-46FC-0CC36F8C4A4C}"/>
              </a:ext>
            </a:extLst>
          </p:cNvPr>
          <p:cNvSpPr/>
          <p:nvPr/>
        </p:nvSpPr>
        <p:spPr>
          <a:xfrm rot="19783254">
            <a:off x="-4259136" y="1910611"/>
            <a:ext cx="15496169" cy="185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 descr="The aerodynamic characteristics and its estimation method of finned missile  experiencing spin-deformation coupling motion - ScienceDirect">
            <a:extLst>
              <a:ext uri="{FF2B5EF4-FFF2-40B4-BE49-F238E27FC236}">
                <a16:creationId xmlns:a16="http://schemas.microsoft.com/office/drawing/2014/main" id="{92D61EDC-E9DF-B244-521B-19959202A1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7" y="962235"/>
            <a:ext cx="10233886" cy="4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How to deal with missing data - DEV Community">
            <a:extLst>
              <a:ext uri="{FF2B5EF4-FFF2-40B4-BE49-F238E27FC236}">
                <a16:creationId xmlns:a16="http://schemas.microsoft.com/office/drawing/2014/main" id="{D343AB54-B4DC-0B50-C005-4C7EFC4E05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45" y="1054113"/>
            <a:ext cx="7336497" cy="41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4" descr="Data Augmentation Increases Accuracy of your model — But how ? | by Sourav  Kumar | Secure and Private AI Writing Challenge | Medium">
            <a:extLst>
              <a:ext uri="{FF2B5EF4-FFF2-40B4-BE49-F238E27FC236}">
                <a16:creationId xmlns:a16="http://schemas.microsoft.com/office/drawing/2014/main" id="{EFEEC2F3-9BDA-56A7-8A5F-BC6E84D4C2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66" y="211377"/>
            <a:ext cx="9318495" cy="643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F3E1A28-A7D0-716B-6B9A-20C19F3160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16766"/>
          <a:stretch/>
        </p:blipFill>
        <p:spPr>
          <a:xfrm>
            <a:off x="982787" y="385020"/>
            <a:ext cx="10391142" cy="5837852"/>
          </a:xfrm>
          <a:prstGeom prst="rect">
            <a:avLst/>
          </a:prstGeom>
        </p:spPr>
      </p:pic>
      <p:pic>
        <p:nvPicPr>
          <p:cNvPr id="42" name="Picture 20" descr="Convolution Neural Network - CNN Illustrated With 1-D ECG signal">
            <a:extLst>
              <a:ext uri="{FF2B5EF4-FFF2-40B4-BE49-F238E27FC236}">
                <a16:creationId xmlns:a16="http://schemas.microsoft.com/office/drawing/2014/main" id="{37257A1C-84A4-A8C4-DD5A-83FAAB1153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3" y="462366"/>
            <a:ext cx="9454833" cy="56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2" descr="Building and training a Convolutional Neural Network (CNN) from scratch |  by Dr. Surjit | Artificial Intelligence in Plain English">
            <a:extLst>
              <a:ext uri="{FF2B5EF4-FFF2-40B4-BE49-F238E27FC236}">
                <a16:creationId xmlns:a16="http://schemas.microsoft.com/office/drawing/2014/main" id="{0DA143E7-62A5-AAB3-9D22-95D2B6C67C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53" y="568933"/>
            <a:ext cx="10067493" cy="56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 descr="GCN Explained | Papers With Code">
            <a:extLst>
              <a:ext uri="{FF2B5EF4-FFF2-40B4-BE49-F238E27FC236}">
                <a16:creationId xmlns:a16="http://schemas.microsoft.com/office/drawing/2014/main" id="{94FCE900-479E-3304-1796-9AF7B36C6D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68" y="613165"/>
            <a:ext cx="1003935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 descr="Relational graph convolutional networks: a closer look [PeerJ]">
            <a:extLst>
              <a:ext uri="{FF2B5EF4-FFF2-40B4-BE49-F238E27FC236}">
                <a16:creationId xmlns:a16="http://schemas.microsoft.com/office/drawing/2014/main" id="{5F88D49F-7028-EB42-3D03-0EA0C20C7C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03" y="992935"/>
            <a:ext cx="12441929" cy="491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Develop Physics-Informed Machine Learning Models with Graph Neural Networks  | NVIDIA Technical Blog">
            <a:extLst>
              <a:ext uri="{FF2B5EF4-FFF2-40B4-BE49-F238E27FC236}">
                <a16:creationId xmlns:a16="http://schemas.microsoft.com/office/drawing/2014/main" id="{7565D590-A818-3198-EDD5-BBCE2420C4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9" y="275156"/>
            <a:ext cx="11531722" cy="64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1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"/>
                            </p:stCondLst>
                            <p:childTnLst>
                              <p:par>
                                <p:cTn id="34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5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1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"/>
                            </p:stCondLst>
                            <p:childTnLst>
                              <p:par>
                                <p:cTn id="94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5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2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"/>
                            </p:stCondLst>
                            <p:childTnLst>
                              <p:par>
                                <p:cTn id="170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71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00"/>
                            </p:stCondLst>
                            <p:childTnLst>
                              <p:par>
                                <p:cTn id="174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00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48" grpId="0" animBg="1"/>
      <p:bldP spid="48" grpId="1" animBg="1"/>
      <p:bldP spid="54" grpId="0" animBg="1"/>
      <p:bldP spid="54" grpId="1" animBg="1"/>
      <p:bldP spid="53" grpId="0" animBg="1"/>
      <p:bldP spid="53" grpId="1" animBg="1"/>
      <p:bldP spid="52" grpId="0" animBg="1"/>
      <p:bldP spid="52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68</Words>
  <Application>Microsoft Office PowerPoint</Application>
  <PresentationFormat>Widescreen</PresentationFormat>
  <Paragraphs>11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Fryer</dc:creator>
  <cp:lastModifiedBy>Caleb Fryer</cp:lastModifiedBy>
  <cp:revision>1</cp:revision>
  <dcterms:created xsi:type="dcterms:W3CDTF">2023-07-17T00:31:46Z</dcterms:created>
  <dcterms:modified xsi:type="dcterms:W3CDTF">2023-07-17T15:18:07Z</dcterms:modified>
</cp:coreProperties>
</file>